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0" r:id="rId4"/>
    <p:sldId id="262" r:id="rId5"/>
    <p:sldId id="263" r:id="rId6"/>
    <p:sldId id="264" r:id="rId7"/>
    <p:sldId id="267" r:id="rId8"/>
    <p:sldId id="265" r:id="rId9"/>
    <p:sldId id="268" r:id="rId10"/>
    <p:sldId id="266" r:id="rId11"/>
    <p:sldId id="269" r:id="rId12"/>
    <p:sldId id="270" r:id="rId13"/>
    <p:sldId id="290" r:id="rId14"/>
    <p:sldId id="279" r:id="rId15"/>
    <p:sldId id="283" r:id="rId16"/>
    <p:sldId id="259" r:id="rId17"/>
    <p:sldId id="271" r:id="rId18"/>
    <p:sldId id="272" r:id="rId19"/>
    <p:sldId id="274" r:id="rId20"/>
    <p:sldId id="276" r:id="rId21"/>
    <p:sldId id="275" r:id="rId22"/>
    <p:sldId id="277" r:id="rId23"/>
    <p:sldId id="280" r:id="rId24"/>
    <p:sldId id="284" r:id="rId25"/>
    <p:sldId id="287" r:id="rId26"/>
    <p:sldId id="288" r:id="rId27"/>
    <p:sldId id="286" r:id="rId28"/>
    <p:sldId id="281" r:id="rId29"/>
    <p:sldId id="291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7020A-BE87-4482-B3D7-B3CD3A4ED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4178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5129-89B3-4F7A-A385-74A9FEF6F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4848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B24513-350B-4632-A1A3-970404770E1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DABC-581B-4626-B817-90579DE7F9F1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7C266E-2861-4A53-AE43-58D5FA54530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EDC-FDE2-4B60-B057-30C852D058D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</a:t>
            </a:r>
            <a:r>
              <a:rPr lang="en-US" dirty="0" err="1" smtClean="0"/>
              <a:t>márquez</a:t>
            </a:r>
            <a:r>
              <a:rPr lang="en-US" dirty="0" smtClean="0"/>
              <a:t> </a:t>
            </a:r>
            <a:r>
              <a:rPr lang="en-US" dirty="0" err="1" smtClean="0"/>
              <a:t>chaves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30D0C2-79B7-421F-B9DA-1C22E435B563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4FEA-0515-4807-9C6A-0322BD3C75E2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</a:t>
            </a:r>
            <a:r>
              <a:rPr lang="en-US" dirty="0" err="1" smtClean="0"/>
              <a:t>márquez</a:t>
            </a:r>
            <a:r>
              <a:rPr lang="en-US" dirty="0" smtClean="0"/>
              <a:t> </a:t>
            </a:r>
            <a:r>
              <a:rPr lang="en-US" dirty="0" err="1" smtClean="0"/>
              <a:t>chaves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E60D-C33F-4D08-A078-93E44351CEB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</a:t>
            </a:r>
            <a:r>
              <a:rPr lang="en-US" dirty="0" err="1" smtClean="0"/>
              <a:t>márquez</a:t>
            </a:r>
            <a:r>
              <a:rPr lang="en-US" dirty="0" smtClean="0"/>
              <a:t> </a:t>
            </a:r>
            <a:r>
              <a:rPr lang="en-US" dirty="0" err="1" smtClean="0"/>
              <a:t>chaves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36E-13BC-4CF3-B825-45532D67040C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</a:t>
            </a:r>
            <a:r>
              <a:rPr lang="en-US" dirty="0" err="1" smtClean="0"/>
              <a:t>márquez</a:t>
            </a:r>
            <a:r>
              <a:rPr lang="en-US" dirty="0" smtClean="0"/>
              <a:t> </a:t>
            </a:r>
            <a:r>
              <a:rPr lang="en-US" dirty="0" err="1" smtClean="0"/>
              <a:t>chaves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88DE-2837-4EA8-AF28-F412392A9F78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6260E2-0D53-4EA6-A65C-09FDFCD843F0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EA63-0426-48FF-8D9C-0CD9371229FF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</a:t>
            </a:r>
            <a:r>
              <a:rPr lang="en-US" dirty="0" err="1" smtClean="0"/>
              <a:t>márquez</a:t>
            </a:r>
            <a:r>
              <a:rPr lang="en-US" dirty="0" smtClean="0"/>
              <a:t> </a:t>
            </a:r>
            <a:r>
              <a:rPr lang="en-US" dirty="0" err="1" smtClean="0"/>
              <a:t>chaves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187EE4-DB2D-4F47-A7AD-86A92437702C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g"/><Relationship Id="rId7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29.jp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31.jp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p4"/><Relationship Id="rId7" Type="http://schemas.openxmlformats.org/officeDocument/2006/relationships/image" Target="../media/image4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5.mp4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81191" y="3337560"/>
            <a:ext cx="11163259" cy="27853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Autor: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 Francisco Márquez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Chaves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fran29400@gmail.com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Estudiante Ingeniería Electrónica Robótica y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Mecatrónica</a:t>
            </a:r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Intensificación en Robótica y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Automática</a:t>
            </a:r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Tutor: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Federico Cuesta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Rojo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				 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fcuesta@us.es</a:t>
            </a:r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Profesor Titular en la Escuela Superior de Ingeniería de la Universidad de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Sevilla</a:t>
            </a:r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ES" sz="24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Departamento:  </a:t>
            </a:r>
            <a:r>
              <a:rPr lang="es-ES" dirty="0"/>
              <a:t>Ingeniería de Sistemas y Automática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Kit de </a:t>
            </a:r>
            <a:r>
              <a:rPr lang="en-US" b="1" dirty="0" err="1"/>
              <a:t>plataforma</a:t>
            </a:r>
            <a:r>
              <a:rPr lang="en-US" b="1" dirty="0"/>
              <a:t> </a:t>
            </a:r>
            <a:r>
              <a:rPr lang="en-US" b="1" dirty="0" err="1"/>
              <a:t>móvil</a:t>
            </a:r>
            <a:endParaRPr lang="en-US" b="1" dirty="0"/>
          </a:p>
          <a:p>
            <a:endParaRPr lang="es-ES" dirty="0"/>
          </a:p>
          <a:p>
            <a:r>
              <a:rPr lang="es-ES" dirty="0"/>
              <a:t>Base de metacrilato.</a:t>
            </a:r>
          </a:p>
          <a:p>
            <a:r>
              <a:rPr lang="es-ES" dirty="0"/>
              <a:t>2 ruedas.</a:t>
            </a:r>
          </a:p>
          <a:p>
            <a:r>
              <a:rPr lang="es-ES" dirty="0"/>
              <a:t>2 motores con reductoras.</a:t>
            </a:r>
          </a:p>
          <a:p>
            <a:r>
              <a:rPr lang="es-ES" dirty="0"/>
              <a:t>1 Rueda Loca.</a:t>
            </a:r>
          </a:p>
          <a:p>
            <a:r>
              <a:rPr lang="es-ES" dirty="0"/>
              <a:t>2 </a:t>
            </a:r>
            <a:r>
              <a:rPr lang="es-ES" dirty="0" err="1"/>
              <a:t>encoders</a:t>
            </a:r>
            <a:r>
              <a:rPr lang="es-ES" dirty="0"/>
              <a:t> digitales.</a:t>
            </a:r>
          </a:p>
          <a:p>
            <a:r>
              <a:rPr lang="es-ES" dirty="0"/>
              <a:t> Tornillos y cables.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2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02362"/>
            <a:ext cx="4962525" cy="27666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</a:t>
            </a:r>
            <a:r>
              <a:rPr lang="es-ES" dirty="0" smtClean="0"/>
              <a:t>componente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Encoder digital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Lecturas mediante interrupciones.</a:t>
            </a:r>
          </a:p>
          <a:p>
            <a:pPr>
              <a:lnSpc>
                <a:spcPct val="90000"/>
              </a:lnSpc>
            </a:pPr>
            <a:r>
              <a:rPr lang="es-ES" dirty="0"/>
              <a:t>Se han limitado los huecos.</a:t>
            </a:r>
          </a:p>
          <a:p>
            <a:pPr>
              <a:lnSpc>
                <a:spcPct val="90000"/>
              </a:lnSpc>
            </a:pPr>
            <a:r>
              <a:rPr lang="es-ES" dirty="0"/>
              <a:t>Cada vez que llega una interrupción de lectura, se contabiliza por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La interrupción debe ser configurada previamente.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7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77549"/>
            <a:ext cx="4962525" cy="2816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Raspberry Pi 2 Model B</a:t>
            </a:r>
          </a:p>
          <a:p>
            <a:endParaRPr lang="es-ES" dirty="0"/>
          </a:p>
          <a:p>
            <a:r>
              <a:rPr lang="es-ES" dirty="0"/>
              <a:t>Procesador ARM Cortex-A7 900MHz.</a:t>
            </a:r>
          </a:p>
          <a:p>
            <a:r>
              <a:rPr lang="es-ES" dirty="0"/>
              <a:t>1 GB de RAM.</a:t>
            </a:r>
          </a:p>
          <a:p>
            <a:r>
              <a:rPr lang="es-ES" dirty="0"/>
              <a:t>GPIO de 40 pines.</a:t>
            </a:r>
          </a:p>
          <a:p>
            <a:r>
              <a:rPr lang="es-ES" dirty="0"/>
              <a:t>4 Puertos USB.</a:t>
            </a:r>
          </a:p>
          <a:p>
            <a:r>
              <a:rPr lang="es-ES" dirty="0"/>
              <a:t>Sistema operativo </a:t>
            </a:r>
            <a:r>
              <a:rPr lang="es-ES" dirty="0" err="1"/>
              <a:t>Debian</a:t>
            </a:r>
            <a:r>
              <a:rPr lang="es-ES" dirty="0"/>
              <a:t>.</a:t>
            </a:r>
          </a:p>
          <a:p>
            <a:r>
              <a:rPr lang="es-ES" dirty="0"/>
              <a:t>Gran comunidad.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 smtClean="0"/>
              <a:t>Cámara</a:t>
            </a:r>
            <a:r>
              <a:rPr lang="en-US" b="1" dirty="0" smtClean="0"/>
              <a:t> USB</a:t>
            </a:r>
            <a:endParaRPr lang="en-US" b="1" dirty="0"/>
          </a:p>
          <a:p>
            <a:endParaRPr lang="es-ES" dirty="0"/>
          </a:p>
          <a:p>
            <a:r>
              <a:rPr lang="es-ES" dirty="0" smtClean="0"/>
              <a:t>3.0 Megapíxeles.</a:t>
            </a:r>
            <a:endParaRPr lang="es-ES" dirty="0"/>
          </a:p>
          <a:p>
            <a:r>
              <a:rPr lang="es-ES" dirty="0" smtClean="0"/>
              <a:t>Plug and Play.</a:t>
            </a:r>
            <a:endParaRPr lang="es-ES" dirty="0"/>
          </a:p>
          <a:p>
            <a:r>
              <a:rPr lang="es-ES" dirty="0" smtClean="0"/>
              <a:t>Resolución: 640 x 380.</a:t>
            </a:r>
            <a:endParaRPr lang="es-ES" dirty="0"/>
          </a:p>
          <a:p>
            <a:r>
              <a:rPr lang="es-ES" dirty="0" smtClean="0"/>
              <a:t>Sin necesidad de alimentación externa.</a:t>
            </a:r>
            <a:endParaRPr lang="es-ES" dirty="0"/>
          </a:p>
          <a:p>
            <a:r>
              <a:rPr lang="es-ES" dirty="0" smtClean="0"/>
              <a:t>Enfoque manual.</a:t>
            </a: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1" y="2693402"/>
            <a:ext cx="4310541" cy="30198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Módulo transceptor.</a:t>
            </a:r>
          </a:p>
          <a:p>
            <a:r>
              <a:rPr lang="es-ES" dirty="0"/>
              <a:t>Banda 2.4 GHz.</a:t>
            </a:r>
          </a:p>
          <a:p>
            <a:r>
              <a:rPr lang="es-ES" dirty="0"/>
              <a:t>Distancia funcionamiento de 10 a 25 metros.</a:t>
            </a:r>
          </a:p>
          <a:p>
            <a:r>
              <a:rPr lang="es-ES" dirty="0"/>
              <a:t>Bajo consumo y bajo coste.</a:t>
            </a:r>
          </a:p>
          <a:p>
            <a:r>
              <a:rPr lang="es-ES" dirty="0"/>
              <a:t>Fácil de usar.</a:t>
            </a:r>
          </a:p>
          <a:p>
            <a:r>
              <a:rPr lang="es-ES" dirty="0"/>
              <a:t>Mucha documentación.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8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Librería libre llamada: TMRH20.</a:t>
            </a:r>
          </a:p>
          <a:p>
            <a:r>
              <a:rPr lang="es-ES" dirty="0" err="1"/>
              <a:t>Raspberry</a:t>
            </a:r>
            <a:r>
              <a:rPr lang="es-ES" dirty="0"/>
              <a:t> Pi envía código de la señal.</a:t>
            </a:r>
          </a:p>
          <a:p>
            <a:r>
              <a:rPr lang="es-ES" dirty="0" err="1"/>
              <a:t>Arduino</a:t>
            </a:r>
            <a:r>
              <a:rPr lang="es-ES" dirty="0"/>
              <a:t> recibe la información.</a:t>
            </a:r>
          </a:p>
          <a:p>
            <a:r>
              <a:rPr lang="es-ES" dirty="0" err="1"/>
              <a:t>Arduino</a:t>
            </a:r>
            <a:r>
              <a:rPr lang="es-ES" dirty="0"/>
              <a:t> envía confirmación de llegada.</a:t>
            </a:r>
          </a:p>
          <a:p>
            <a:r>
              <a:rPr lang="es-ES" dirty="0" err="1"/>
              <a:t>Raspberry</a:t>
            </a:r>
            <a:r>
              <a:rPr lang="es-ES" dirty="0"/>
              <a:t> Pi recibe confirmación del </a:t>
            </a:r>
            <a:r>
              <a:rPr lang="es-ES" dirty="0" err="1"/>
              <a:t>Arduino</a:t>
            </a:r>
            <a:r>
              <a:rPr lang="es-ES" dirty="0"/>
              <a:t>.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17" y="2364218"/>
            <a:ext cx="4621543" cy="35795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Esquema general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54" y="1832028"/>
            <a:ext cx="11242491" cy="396386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imagen de la cámara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80764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169802"/>
            <a:ext cx="10696575" cy="904702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386" y="3396613"/>
            <a:ext cx="2671477" cy="19837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396614"/>
            <a:ext cx="2676729" cy="1983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721" y="3396613"/>
            <a:ext cx="2603697" cy="19837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220" y="3396614"/>
            <a:ext cx="2602364" cy="19837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6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imágenes de muestra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605" y="1868557"/>
            <a:ext cx="8670790" cy="63610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0" y="2566120"/>
            <a:ext cx="7031781" cy="35563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Procesamiento </a:t>
            </a:r>
            <a:r>
              <a:rPr lang="es-ES" dirty="0"/>
              <a:t>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Error Cuadrático Medio. (MSE)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3735" y="2908376"/>
            <a:ext cx="5393100" cy="2934999"/>
          </a:xfrm>
        </p:spPr>
        <p:txBody>
          <a:bodyPr/>
          <a:lstStyle/>
          <a:p>
            <a:r>
              <a:rPr lang="es-ES" dirty="0"/>
              <a:t>Mide la similitud entre dos imágenes.</a:t>
            </a:r>
          </a:p>
          <a:p>
            <a:endParaRPr lang="es-ES" dirty="0"/>
          </a:p>
          <a:p>
            <a:r>
              <a:rPr lang="es-ES" dirty="0"/>
              <a:t>Calcular la calidad de imagen emitida por televisión.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Método de la librería </a:t>
            </a:r>
            <a:r>
              <a:rPr lang="es-ES" i="1" dirty="0" err="1"/>
              <a:t>skimage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Índice de similitud estructural. (SSIM)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 smtClean="0"/>
              <a:t>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sp>
        <p:nvSpPr>
          <p:cNvPr id="11" name="Marcador de contenido 3"/>
          <p:cNvSpPr txBox="1">
            <a:spLocks/>
          </p:cNvSpPr>
          <p:nvPr/>
        </p:nvSpPr>
        <p:spPr>
          <a:xfrm>
            <a:off x="887219" y="2908378"/>
            <a:ext cx="5393100" cy="293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el promedio de los errores al cuadrado.</a:t>
            </a:r>
          </a:p>
          <a:p>
            <a:endParaRPr lang="es-ES" dirty="0"/>
          </a:p>
          <a:p>
            <a:r>
              <a:rPr lang="es-ES" dirty="0"/>
              <a:t>Muy usado en estadística.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Se aplica la fórmula.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Descripción General.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Material usado.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 smtClean="0"/>
              <a:t> Procesamiento </a:t>
            </a:r>
            <a:r>
              <a:rPr lang="es-ES" sz="3200" dirty="0"/>
              <a:t>de imágenes.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</a:t>
            </a:r>
            <a:r>
              <a:rPr lang="es-ES" sz="3200" dirty="0" smtClean="0"/>
              <a:t>Esquema de Control.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</a:t>
            </a:r>
            <a:r>
              <a:rPr lang="es-ES" sz="3200" dirty="0" smtClean="0"/>
              <a:t>Resultados experimentales.</a:t>
            </a:r>
            <a:endParaRPr lang="es-ES" sz="3200" dirty="0" smtClean="0"/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 smtClean="0"/>
              <a:t> Conclusiones.</a:t>
            </a:r>
            <a:endParaRPr lang="es-ES" sz="320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72632" y="6320736"/>
            <a:ext cx="6917210" cy="365125"/>
          </a:xfrm>
        </p:spPr>
        <p:txBody>
          <a:bodyPr/>
          <a:lstStyle/>
          <a:p>
            <a:r>
              <a:rPr lang="en-US" dirty="0" smtClean="0"/>
              <a:t>Francisco </a:t>
            </a:r>
            <a:r>
              <a:rPr lang="en-US" dirty="0" err="1" smtClean="0"/>
              <a:t>márquez</a:t>
            </a:r>
            <a:r>
              <a:rPr lang="en-US" dirty="0" smtClean="0"/>
              <a:t> Chaves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558299" y="63207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Procesamiento de imágenes:</a:t>
            </a:r>
            <a:br>
              <a:rPr lang="es-ES" dirty="0" smtClean="0"/>
            </a:br>
            <a:r>
              <a:rPr lang="es-ES" dirty="0" smtClean="0"/>
              <a:t>Comparación de imágenes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8780" y="2227263"/>
            <a:ext cx="3611879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6" y="1997073"/>
            <a:ext cx="2734321" cy="1967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096" y="3984175"/>
            <a:ext cx="2734510" cy="19676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87" y="2011260"/>
            <a:ext cx="2734321" cy="19533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2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 smtClean="0"/>
              <a:t>Procesamiento </a:t>
            </a:r>
            <a:r>
              <a:rPr lang="es-ES" dirty="0"/>
              <a:t>de </a:t>
            </a:r>
            <a:r>
              <a:rPr lang="es-ES" dirty="0" smtClean="0"/>
              <a:t>imágenes:</a:t>
            </a:r>
            <a:br>
              <a:rPr lang="es-ES" dirty="0" smtClean="0"/>
            </a:br>
            <a:r>
              <a:rPr lang="es-ES" dirty="0" smtClean="0"/>
              <a:t>Comparación </a:t>
            </a:r>
            <a:r>
              <a:rPr lang="es-ES" dirty="0"/>
              <a:t>de imágenes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44" y="2581578"/>
            <a:ext cx="1438109" cy="31333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777" y="2581578"/>
            <a:ext cx="1473523" cy="31333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28271" y="2581579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M1, M2 y M3 </a:t>
            </a:r>
          </a:p>
          <a:p>
            <a:r>
              <a:rPr lang="es-ES" dirty="0"/>
              <a:t>Error Cuadrático Medio al comparar: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128271" y="4237598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S1, S2 y S3 </a:t>
            </a:r>
          </a:p>
          <a:p>
            <a:r>
              <a:rPr lang="es-ES" dirty="0"/>
              <a:t>Índice de Similitud Estructural: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347044" y="5826032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Comparando</a:t>
            </a:r>
          </a:p>
          <a:p>
            <a:pPr algn="ctr"/>
            <a:r>
              <a:rPr lang="es-ES" dirty="0" smtClean="0"/>
              <a:t>con MSE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9084777" y="5826033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Comparando</a:t>
            </a:r>
          </a:p>
          <a:p>
            <a:pPr algn="ctr"/>
            <a:r>
              <a:rPr lang="es-ES" dirty="0" smtClean="0"/>
              <a:t>con SSIM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9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Experimento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8889" y="2972952"/>
            <a:ext cx="2076740" cy="1505160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92" y="1912105"/>
            <a:ext cx="2718072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9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29" y="1908639"/>
            <a:ext cx="2718072" cy="36337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928" y="3255710"/>
            <a:ext cx="2031275" cy="14400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517" y="2409079"/>
            <a:ext cx="1473523" cy="313334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46534"/>
            <a:ext cx="4962525" cy="28782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Esquema de </a:t>
            </a:r>
            <a:r>
              <a:rPr lang="es-ES" dirty="0" smtClean="0"/>
              <a:t>control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s-ES" dirty="0"/>
              <a:t>Ultrasonido: Se usa para mantener al robot en una distancia de seguridad y para realizar el procesamiento desde una distancia adecuada.</a:t>
            </a:r>
          </a:p>
          <a:p>
            <a:r>
              <a:rPr lang="es-ES" dirty="0"/>
              <a:t>Nrf24l01: Módulo a través del cual nos comunicamos con la </a:t>
            </a:r>
            <a:r>
              <a:rPr lang="es-ES" dirty="0" err="1"/>
              <a:t>Raspberry</a:t>
            </a:r>
            <a:r>
              <a:rPr lang="es-ES" dirty="0"/>
              <a:t>.</a:t>
            </a:r>
          </a:p>
          <a:p>
            <a:r>
              <a:rPr lang="es-ES" dirty="0"/>
              <a:t>Controlador: Controlador tipo PI.</a:t>
            </a:r>
          </a:p>
          <a:p>
            <a:r>
              <a:rPr lang="es-ES" dirty="0" err="1"/>
              <a:t>Encóder</a:t>
            </a:r>
            <a:r>
              <a:rPr lang="es-ES" dirty="0"/>
              <a:t>: Permite llevar la cuenta de la distancia recorrida por cada rueda.</a:t>
            </a:r>
          </a:p>
          <a:p>
            <a:r>
              <a:rPr lang="es-ES" dirty="0"/>
              <a:t>Puente H: Se encarga de transmitir las señales de control desde el </a:t>
            </a:r>
            <a:r>
              <a:rPr lang="es-ES" dirty="0" err="1"/>
              <a:t>Arduino</a:t>
            </a:r>
            <a:r>
              <a:rPr lang="es-ES" dirty="0"/>
              <a:t> a cada motor.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23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5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</a:t>
            </a:r>
            <a:r>
              <a:rPr lang="es-ES" dirty="0" smtClean="0"/>
              <a:t>experimentales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idx="1"/>
          </p:nvPr>
        </p:nvSpPr>
        <p:spPr>
          <a:xfrm>
            <a:off x="3552463" y="2126141"/>
            <a:ext cx="5087075" cy="536005"/>
          </a:xfrm>
        </p:spPr>
        <p:txBody>
          <a:bodyPr/>
          <a:lstStyle/>
          <a:p>
            <a:pPr algn="ctr"/>
            <a:r>
              <a:rPr lang="es-ES" dirty="0"/>
              <a:t>Robot móvil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24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12" y="2786897"/>
            <a:ext cx="4194232" cy="3137286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786897"/>
            <a:ext cx="4194232" cy="31372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3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</a:t>
            </a:r>
            <a:r>
              <a:rPr lang="es-ES" dirty="0" smtClean="0"/>
              <a:t>:</a:t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dirty="0"/>
              <a:t>giro </a:t>
            </a:r>
            <a:r>
              <a:rPr lang="es-ES" dirty="0" smtClean="0"/>
              <a:t>izquierda </a:t>
            </a:r>
            <a:r>
              <a:rPr lang="es-ES" dirty="0"/>
              <a:t>90º</a:t>
            </a:r>
            <a:endParaRPr lang="es-ES" dirty="0"/>
          </a:p>
        </p:txBody>
      </p:sp>
      <p:pic>
        <p:nvPicPr>
          <p:cNvPr id="6" name="Izquierd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8629" y="2181225"/>
            <a:ext cx="4167051" cy="4044950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25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</a:t>
            </a:r>
            <a:r>
              <a:rPr lang="es-ES" dirty="0" smtClean="0"/>
              <a:t>: </a:t>
            </a:r>
            <a:br>
              <a:rPr lang="es-ES" dirty="0" smtClean="0"/>
            </a:br>
            <a:r>
              <a:rPr lang="es-ES" dirty="0" smtClean="0"/>
              <a:t>giro derecha 90º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26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1" name="Derech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3943" y="2180496"/>
            <a:ext cx="4127863" cy="40449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</a:t>
            </a:r>
            <a:r>
              <a:rPr lang="es-ES" dirty="0" smtClean="0"/>
              <a:t>: </a:t>
            </a:r>
            <a:br>
              <a:rPr lang="es-ES" dirty="0" smtClean="0"/>
            </a:br>
            <a:r>
              <a:rPr lang="es-ES" dirty="0" smtClean="0"/>
              <a:t>señal stop.  fin</a:t>
            </a:r>
            <a:endParaRPr lang="es-ES" dirty="0"/>
          </a:p>
        </p:txBody>
      </p:sp>
      <p:pic>
        <p:nvPicPr>
          <p:cNvPr id="6" name="Stop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4754" y="2180496"/>
            <a:ext cx="4193177" cy="404568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27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92" y="2838189"/>
            <a:ext cx="3830720" cy="27302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6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experimentales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21262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9" y="6321261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28</a:t>
            </a:fld>
            <a:endParaRPr lang="en-US" sz="1600" dirty="0"/>
          </a:p>
        </p:txBody>
      </p:sp>
      <p:pic>
        <p:nvPicPr>
          <p:cNvPr id="9" name="VideoSinSoni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4935" y="1861241"/>
            <a:ext cx="4545874" cy="4070760"/>
          </a:xfrm>
          <a:prstGeom prst="rect">
            <a:avLst/>
          </a:prstGeom>
        </p:spPr>
      </p:pic>
      <p:pic>
        <p:nvPicPr>
          <p:cNvPr id="17" name="VID_20161104_180901-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192" y="1881051"/>
            <a:ext cx="4545874" cy="407076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 smtClean="0"/>
              <a:t>Robot móvil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</a:t>
            </a:r>
            <a:r>
              <a:rPr lang="es-ES" dirty="0" err="1" smtClean="0"/>
              <a:t>odometría</a:t>
            </a:r>
            <a:r>
              <a:rPr lang="es-ES" dirty="0" smtClean="0"/>
              <a:t>.</a:t>
            </a:r>
            <a:endParaRPr lang="es-ES" dirty="0"/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Error de alimentación.</a:t>
            </a:r>
          </a:p>
          <a:p>
            <a:r>
              <a:rPr lang="es-ES" b="1" dirty="0" smtClean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Poder dirigirlo de manera remota.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Recibir órdenes desde un mando de </a:t>
            </a:r>
            <a:r>
              <a:rPr lang="es-ES" dirty="0" smtClean="0"/>
              <a:t>radiofrecuencia.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Añadir fácilmente más funciones de movimiento.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 smtClean="0"/>
              <a:t>Procesamiento de imágenes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b="1" dirty="0" smtClean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Errores de iluminación.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Errores de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Necesidad de contraste para reconocer señales.</a:t>
            </a:r>
          </a:p>
          <a:p>
            <a:r>
              <a:rPr lang="es-ES" b="1" dirty="0" smtClean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Añadir servomotor para ampliar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Ampliar número de señales.</a:t>
            </a:r>
            <a:endParaRPr lang="es-ES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 smtClean="0"/>
              <a:t>Francisco </a:t>
            </a:r>
            <a:r>
              <a:rPr lang="en-US" dirty="0" err="1" smtClean="0"/>
              <a:t>márquez</a:t>
            </a:r>
            <a:r>
              <a:rPr lang="en-US" dirty="0" smtClean="0"/>
              <a:t> </a:t>
            </a:r>
            <a:r>
              <a:rPr lang="en-US" dirty="0" err="1" smtClean="0"/>
              <a:t>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1449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29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33236"/>
            <a:ext cx="4981575" cy="3917445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5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2" y="1933236"/>
            <a:ext cx="5237226" cy="3917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483326" y="6316936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30</a:t>
            </a:fld>
            <a:endParaRPr lang="en-US" sz="1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83326" y="822960"/>
            <a:ext cx="111274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smtClean="0"/>
              <a:t>Gracias por su atención</a:t>
            </a:r>
          </a:p>
          <a:p>
            <a:pPr algn="ctr"/>
            <a:endParaRPr lang="es-ES" sz="7200" dirty="0"/>
          </a:p>
          <a:p>
            <a:pPr algn="ctr"/>
            <a:endParaRPr lang="es-ES" sz="7200" dirty="0" smtClean="0"/>
          </a:p>
          <a:p>
            <a:pPr algn="ctr"/>
            <a:endParaRPr lang="es-ES" sz="4000" dirty="0" smtClean="0"/>
          </a:p>
          <a:p>
            <a:pPr algn="ctr"/>
            <a:r>
              <a:rPr lang="es-ES" sz="4000" dirty="0" smtClean="0"/>
              <a:t>Francisco Márquez Chaves</a:t>
            </a:r>
          </a:p>
          <a:p>
            <a:pPr algn="ctr"/>
            <a:r>
              <a:rPr lang="es-ES" sz="3000" dirty="0" smtClean="0">
                <a:solidFill>
                  <a:srgbClr val="800000"/>
                </a:solidFill>
              </a:rPr>
              <a:t>fran29400@gmail.com</a:t>
            </a:r>
            <a:endParaRPr lang="es-ES" sz="3000" dirty="0">
              <a:solidFill>
                <a:srgbClr val="800000"/>
              </a:solidFill>
            </a:endParaRPr>
          </a:p>
        </p:txBody>
      </p:sp>
      <p:pic>
        <p:nvPicPr>
          <p:cNvPr id="1026" name="Picture 2" descr="https://randstad-es-pro.s3.amazonaws.com/wp-content/uploads/2016/08/tecnologia-futuro-y-nuevos-empleos-8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23" y="2023289"/>
            <a:ext cx="4945289" cy="252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82253"/>
            <a:ext cx="4962525" cy="24068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MEGA 2560</a:t>
            </a:r>
          </a:p>
          <a:p>
            <a:endParaRPr lang="es-ES" dirty="0"/>
          </a:p>
          <a:p>
            <a:r>
              <a:rPr lang="es-ES" dirty="0"/>
              <a:t>Tiene 54 entradas/salidas digitales.</a:t>
            </a:r>
          </a:p>
          <a:p>
            <a:r>
              <a:rPr lang="es-ES" dirty="0"/>
              <a:t>15 de ellas pueden ser usadas como PWM.</a:t>
            </a:r>
          </a:p>
          <a:p>
            <a:r>
              <a:rPr lang="es-ES" dirty="0"/>
              <a:t>16 entradas analógicas.</a:t>
            </a:r>
          </a:p>
          <a:p>
            <a:r>
              <a:rPr lang="es-ES" dirty="0"/>
              <a:t> 4 </a:t>
            </a:r>
            <a:r>
              <a:rPr lang="es-ES" dirty="0" err="1"/>
              <a:t>UARTs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 smtClean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D57F1E4F-1CFF-5643-939E-217C01CDF565}" type="slidenum">
              <a:rPr lang="en-US" sz="1600"/>
              <a:pPr/>
              <a:t>4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7"/>
          <p:cNvPicPr>
            <a:picLocks noChangeAspect="1"/>
          </p:cNvPicPr>
          <p:nvPr/>
        </p:nvPicPr>
        <p:blipFill rotWithShape="1">
          <a:blip r:embed="rId2"/>
          <a:srcRect l="5525" r="3902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Sensor Shield</a:t>
            </a:r>
          </a:p>
          <a:p>
            <a:endParaRPr lang="es-ES" dirty="0"/>
          </a:p>
          <a:p>
            <a:r>
              <a:rPr lang="es-ES" dirty="0"/>
              <a:t>Placa de expansión para </a:t>
            </a:r>
            <a:r>
              <a:rPr lang="es-ES" dirty="0" err="1"/>
              <a:t>Arduino</a:t>
            </a:r>
            <a:r>
              <a:rPr lang="es-ES" dirty="0"/>
              <a:t> UNO.</a:t>
            </a:r>
          </a:p>
          <a:p>
            <a:r>
              <a:rPr lang="es-ES" dirty="0"/>
              <a:t>Compatible con </a:t>
            </a:r>
            <a:r>
              <a:rPr lang="es-ES" dirty="0" err="1"/>
              <a:t>Arduino</a:t>
            </a:r>
            <a:r>
              <a:rPr lang="es-ES" dirty="0"/>
              <a:t> MEGA.</a:t>
            </a:r>
          </a:p>
          <a:p>
            <a:r>
              <a:rPr lang="es-ES" dirty="0"/>
              <a:t>Para cada pin, se tiene alimentación y tierra.</a:t>
            </a:r>
          </a:p>
          <a:p>
            <a:r>
              <a:rPr lang="es-ES" dirty="0"/>
              <a:t> Muy útil si se utilizan muchos sensores.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15517"/>
            <a:ext cx="4962525" cy="29402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HC-SR04</a:t>
            </a:r>
          </a:p>
          <a:p>
            <a:endParaRPr lang="es-ES" dirty="0"/>
          </a:p>
          <a:p>
            <a:r>
              <a:rPr lang="es-ES" dirty="0"/>
              <a:t>Sensor de Ultrasonido.</a:t>
            </a:r>
          </a:p>
          <a:p>
            <a:r>
              <a:rPr lang="es-ES" dirty="0"/>
              <a:t>Consta de 4 Pines.</a:t>
            </a:r>
          </a:p>
          <a:p>
            <a:r>
              <a:rPr lang="es-ES" dirty="0"/>
              <a:t>VCC: Alimentación.</a:t>
            </a:r>
          </a:p>
          <a:p>
            <a:r>
              <a:rPr lang="es-ES" dirty="0" err="1"/>
              <a:t>Trigger</a:t>
            </a:r>
            <a:r>
              <a:rPr lang="es-ES" dirty="0"/>
              <a:t>: Realiza un envío de una señal ultrasonido.</a:t>
            </a:r>
          </a:p>
          <a:p>
            <a:r>
              <a:rPr lang="es-ES" dirty="0"/>
              <a:t> Echo: Recibe una señal ultrasonido.</a:t>
            </a:r>
          </a:p>
          <a:p>
            <a:r>
              <a:rPr lang="es-ES" dirty="0"/>
              <a:t>GND: Tierra.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6" y="2361057"/>
            <a:ext cx="1886873" cy="1778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267249"/>
            <a:ext cx="3305175" cy="17076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</a:t>
            </a:r>
            <a:r>
              <a:rPr lang="es-ES" dirty="0" smtClean="0"/>
              <a:t>componente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HC-SR04</a:t>
                </a:r>
              </a:p>
              <a:p>
                <a:endParaRPr lang="es-ES" dirty="0"/>
              </a:p>
              <a:p>
                <a:r>
                  <a:rPr lang="es-ES" dirty="0"/>
                  <a:t>Librería de uso libre </a:t>
                </a:r>
                <a:r>
                  <a:rPr lang="es-ES" dirty="0" err="1"/>
                  <a:t>NewPing</a:t>
                </a:r>
                <a:r>
                  <a:rPr lang="es-ES" dirty="0"/>
                  <a:t>.</a:t>
                </a:r>
              </a:p>
              <a:p>
                <a:r>
                  <a:rPr lang="es-ES" dirty="0"/>
                  <a:t>Se conecta el pin de alimentación a 5V. El pin GND a tierra.</a:t>
                </a:r>
              </a:p>
              <a:p>
                <a:r>
                  <a:rPr lang="es-ES" dirty="0" err="1"/>
                  <a:t>Trigger</a:t>
                </a:r>
                <a:r>
                  <a:rPr lang="es-ES" dirty="0"/>
                  <a:t> y Echo se conectan a cualquier pin digital.</a:t>
                </a:r>
              </a:p>
              <a:p>
                <a:r>
                  <a:rPr lang="es-ES" dirty="0"/>
                  <a:t>Se hace un disparo de ultrasonido activando el pin </a:t>
                </a:r>
                <a:r>
                  <a:rPr lang="es-ES" dirty="0" err="1"/>
                  <a:t>Trigger</a:t>
                </a:r>
                <a:r>
                  <a:rPr lang="es-ES" dirty="0"/>
                  <a:t>, y se mide el tiempo que se tarda en recibirse la señal mediante el pin Echo.</a:t>
                </a:r>
              </a:p>
              <a:p>
                <a:r>
                  <a:rPr lang="es-ES" b="1" dirty="0"/>
                  <a:t>𝐷𝑖𝑠𝑡𝑎𝑛𝑐𝑖𝑎 (cm) </a:t>
                </a:r>
                <a:r>
                  <a:rPr lang="es-E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340∗100</m:t>
                        </m:r>
                      </m:num>
                      <m:den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1000∗2</m:t>
                        </m:r>
                      </m:den>
                    </m:f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)=17∗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E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  <a:blipFill>
                <a:blip r:embed="rId4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" y="2361056"/>
            <a:ext cx="486562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Puente H L298N</a:t>
            </a:r>
          </a:p>
          <a:p>
            <a:endParaRPr lang="es-ES" dirty="0"/>
          </a:p>
          <a:p>
            <a:r>
              <a:rPr lang="es-ES" dirty="0"/>
              <a:t>Tiene 4 salidas para controlar motores.</a:t>
            </a:r>
          </a:p>
          <a:p>
            <a:r>
              <a:rPr lang="es-ES" dirty="0"/>
              <a:t>2 para cada motor.</a:t>
            </a:r>
          </a:p>
          <a:p>
            <a:r>
              <a:rPr lang="es-ES" dirty="0"/>
              <a:t>Podemos alimentar los motores a una tensión y sacar 5 V estables para alimentar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r>
              <a:rPr lang="es-ES" dirty="0"/>
              <a:t>Tenemos 6 terminales de control.</a:t>
            </a:r>
          </a:p>
          <a:p>
            <a:r>
              <a:rPr lang="es-ES" dirty="0"/>
              <a:t>2 para habilitar las salidas.</a:t>
            </a:r>
          </a:p>
          <a:p>
            <a:r>
              <a:rPr lang="es-ES" dirty="0"/>
              <a:t>Las otras 4 sirven para controlar el sentido de giro.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5" y="2351104"/>
            <a:ext cx="3087053" cy="185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</a:t>
            </a:r>
            <a:r>
              <a:rPr lang="es-ES" dirty="0" smtClean="0"/>
              <a:t>componente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Puente H L298N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Los motores se alimentan a 9,6 V. (4 pilas de 1,2 V)</a:t>
            </a:r>
          </a:p>
          <a:p>
            <a:pPr>
              <a:lnSpc>
                <a:spcPct val="90000"/>
              </a:lnSpc>
            </a:pPr>
            <a:r>
              <a:rPr lang="es-ES" dirty="0"/>
              <a:t>Se usa la salida de 5 V para alimentar al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Se colocan </a:t>
            </a:r>
            <a:r>
              <a:rPr lang="es-ES" dirty="0" err="1"/>
              <a:t>jumpers</a:t>
            </a:r>
            <a:r>
              <a:rPr lang="es-ES" dirty="0"/>
              <a:t> para habilitar los dos motores.</a:t>
            </a:r>
          </a:p>
          <a:p>
            <a:pPr>
              <a:lnSpc>
                <a:spcPct val="90000"/>
              </a:lnSpc>
            </a:pPr>
            <a:r>
              <a:rPr lang="es-ES" dirty="0"/>
              <a:t>Con los terminales de control se elige el sentido de giro de cada motor.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7" y="4328668"/>
            <a:ext cx="4499595" cy="17721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1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975</Words>
  <Application>Microsoft Office PowerPoint</Application>
  <PresentationFormat>Panorámica</PresentationFormat>
  <Paragraphs>242</Paragraphs>
  <Slides>30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Gill Sans MT</vt:lpstr>
      <vt:lpstr>Wingdings 2</vt:lpstr>
      <vt:lpstr>Dividendo</vt:lpstr>
      <vt:lpstr>Navegación autónoma basada en reconocimiento de señales de tráfico</vt:lpstr>
      <vt:lpstr>índice</vt:lpstr>
      <vt:lpstr>Descripción General</vt:lpstr>
      <vt:lpstr>Material usado</vt:lpstr>
      <vt:lpstr>Material Usado</vt:lpstr>
      <vt:lpstr>Material Usado</vt:lpstr>
      <vt:lpstr>Implementación de componente</vt:lpstr>
      <vt:lpstr>Material usado</vt:lpstr>
      <vt:lpstr>Implementación de componente</vt:lpstr>
      <vt:lpstr>Material usado</vt:lpstr>
      <vt:lpstr>Implementación de componente</vt:lpstr>
      <vt:lpstr>Material usado</vt:lpstr>
      <vt:lpstr>Material usado</vt:lpstr>
      <vt:lpstr>Material usado</vt:lpstr>
      <vt:lpstr>Implementación de Componente</vt:lpstr>
      <vt:lpstr>Procesamiento de Imágenes: Esquema general</vt:lpstr>
      <vt:lpstr>Procesamiento de Imágenes:  Tratamiento de imagen de la cámara</vt:lpstr>
      <vt:lpstr>Procesamiento de Imágenes:  Tratamiento de imágenes de muestra</vt:lpstr>
      <vt:lpstr>Procesamiento de imágenes: Comparación de imágenes</vt:lpstr>
      <vt:lpstr>Procesamiento de imágenes: Comparación de imágenes</vt:lpstr>
      <vt:lpstr>Procesamiento de imágenes: Comparación de imágenes</vt:lpstr>
      <vt:lpstr>Procesamiento de imágenes: Experimento</vt:lpstr>
      <vt:lpstr>Esquema de control</vt:lpstr>
      <vt:lpstr>Resultados experimentales</vt:lpstr>
      <vt:lpstr>Resultados experimentales:  giro izquierda 90º</vt:lpstr>
      <vt:lpstr>Resultados experimentales:  giro derecha 90º</vt:lpstr>
      <vt:lpstr>Resultados experimentales:  señal stop.  fin</vt:lpstr>
      <vt:lpstr>Resultados experimentales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frankamente</dc:creator>
  <cp:lastModifiedBy>fran</cp:lastModifiedBy>
  <cp:revision>159</cp:revision>
  <dcterms:created xsi:type="dcterms:W3CDTF">2016-10-22T11:29:04Z</dcterms:created>
  <dcterms:modified xsi:type="dcterms:W3CDTF">2016-11-08T10:15:54Z</dcterms:modified>
</cp:coreProperties>
</file>